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75" r:id="rId5"/>
    <p:sldId id="271" r:id="rId6"/>
    <p:sldId id="290" r:id="rId7"/>
    <p:sldId id="272" r:id="rId8"/>
    <p:sldId id="279" r:id="rId9"/>
    <p:sldId id="280" r:id="rId10"/>
    <p:sldId id="281" r:id="rId11"/>
    <p:sldId id="282" r:id="rId12"/>
    <p:sldId id="283" r:id="rId13"/>
    <p:sldId id="273" r:id="rId14"/>
    <p:sldId id="276" r:id="rId15"/>
    <p:sldId id="284" r:id="rId16"/>
    <p:sldId id="285" r:id="rId17"/>
    <p:sldId id="274" r:id="rId18"/>
    <p:sldId id="286" r:id="rId19"/>
    <p:sldId id="287" r:id="rId20"/>
    <p:sldId id="288" r:id="rId21"/>
    <p:sldId id="289" r:id="rId22"/>
    <p:sldId id="263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C911BF5-8D78-4379-AEFE-BA4EB73119FF}" type="datetimeFigureOut">
              <a:rPr lang="sk-SK" smtClean="0"/>
              <a:pPr/>
              <a:t>8. 3. 2016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C0D173-B68C-44AF-B336-FE491F4CB0C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Formáty grafického </a:t>
            </a:r>
            <a:r>
              <a:rPr lang="sk-SK" dirty="0" err="1" smtClean="0"/>
              <a:t>designu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SOX4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26951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Francúzska väzba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506916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list papiera sa lomí do pravého uhla (dvojitý lom),</a:t>
            </a:r>
          </a:p>
          <a:p>
            <a:r>
              <a:rPr lang="sk-SK" sz="3200" dirty="0" smtClean="0"/>
              <a:t>dvojitý lom tvoria 4 neprerezané stránky, ktoré sa v strede spoja.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9538304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Kanadská väzba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506916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krúžkovou väzbou spojený dokument je obalený pevnou obálkou,</a:t>
            </a:r>
          </a:p>
          <a:p>
            <a:r>
              <a:rPr lang="sk-SK" sz="3200" dirty="0" smtClean="0"/>
              <a:t>u kanadskej väzby je špirála zakrytá,</a:t>
            </a:r>
          </a:p>
          <a:p>
            <a:r>
              <a:rPr lang="sk-SK" sz="3200" dirty="0" smtClean="0"/>
              <a:t>u polovičnej kanadskej väzby je špirála viditeľná.</a:t>
            </a:r>
          </a:p>
        </p:txBody>
      </p:sp>
    </p:spTree>
    <p:extLst>
      <p:ext uri="{BB962C8B-B14F-4D97-AF65-F5344CB8AC3E}">
        <p14:creationId xmlns:p14="http://schemas.microsoft.com/office/powerpoint/2010/main" val="230810458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Japonská väzba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506916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stránky sú zošité jednou dlhou niťou,</a:t>
            </a:r>
          </a:p>
          <a:p>
            <a:r>
              <a:rPr lang="sk-SK" sz="3200" dirty="0" smtClean="0"/>
              <a:t>veľmi dekoratívna väzba,</a:t>
            </a:r>
          </a:p>
          <a:p>
            <a:r>
              <a:rPr lang="sk-SK" sz="3200" dirty="0" smtClean="0"/>
              <a:t>málo používaná.</a:t>
            </a:r>
          </a:p>
        </p:txBody>
      </p:sp>
      <p:sp>
        <p:nvSpPr>
          <p:cNvPr id="5" name="Tlačidlo akcie: Začiatok 4">
            <a:hlinkClick r:id="rId2" action="ppaction://hlinksldjump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47730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Papier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Štandardne používané typy papiera:</a:t>
            </a:r>
            <a:endParaRPr lang="sk-SK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Papier</a:t>
            </a:r>
            <a:endParaRPr lang="sk-SK" dirty="0"/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339484"/>
              </p:ext>
            </p:extLst>
          </p:nvPr>
        </p:nvGraphicFramePr>
        <p:xfrm>
          <a:off x="457200" y="1774825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345983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Typ papiera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Charakteristika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Spôsob použitia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Novinový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Z mechanicky mletej</a:t>
                      </a:r>
                      <a:r>
                        <a:rPr lang="sk-SK" sz="2400" baseline="0" dirty="0" smtClean="0"/>
                        <a:t> </a:t>
                      </a:r>
                      <a:r>
                        <a:rPr lang="sk-SK" sz="2400" baseline="0" dirty="0" err="1" smtClean="0"/>
                        <a:t>buničny</a:t>
                      </a:r>
                      <a:r>
                        <a:rPr lang="sk-SK" sz="2400" baseline="0" dirty="0" smtClean="0"/>
                        <a:t>, kratšia životnosť, najlacnejší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Noviny, komiksy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err="1" smtClean="0"/>
                        <a:t>Nažltlý</a:t>
                      </a:r>
                      <a:r>
                        <a:rPr lang="sk-SK" sz="2400" dirty="0" smtClean="0"/>
                        <a:t> papier </a:t>
                      </a:r>
                      <a:r>
                        <a:rPr lang="sk-SK" sz="2400" dirty="0" err="1" smtClean="0"/>
                        <a:t>antik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Najhrubší povrch z ofsetových</a:t>
                      </a:r>
                      <a:r>
                        <a:rPr lang="sk-SK" sz="2400" baseline="0" dirty="0" smtClean="0"/>
                        <a:t> papierov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Publikácie, výročné správy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err="1" smtClean="0"/>
                        <a:t>Bezdrevnatý</a:t>
                      </a:r>
                      <a:r>
                        <a:rPr lang="sk-SK" sz="2400" dirty="0" smtClean="0"/>
                        <a:t> ofsetový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Kancelárske papiere pre komerčnú tlač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Do</a:t>
                      </a:r>
                      <a:r>
                        <a:rPr lang="sk-SK" sz="2400" baseline="0" dirty="0" smtClean="0"/>
                        <a:t> tlačiarní a </a:t>
                      </a:r>
                      <a:r>
                        <a:rPr lang="sk-SK" sz="2400" baseline="0" dirty="0" err="1" smtClean="0"/>
                        <a:t>kopíriek</a:t>
                      </a:r>
                      <a:r>
                        <a:rPr lang="sk-SK" sz="2400" baseline="0" dirty="0" smtClean="0"/>
                        <a:t>, na písanie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Drevnatý papier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Z drevenej buničiny, rýchlo žltne,</a:t>
                      </a:r>
                      <a:r>
                        <a:rPr lang="sk-SK" sz="2400" baseline="0" dirty="0" smtClean="0"/>
                        <a:t> strácajú sa farby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Noviny, zoznamy</a:t>
                      </a:r>
                      <a:endParaRPr lang="sk-S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27884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Papier</a:t>
            </a:r>
            <a:endParaRPr lang="sk-SK" dirty="0"/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075101"/>
              </p:ext>
            </p:extLst>
          </p:nvPr>
        </p:nvGraphicFramePr>
        <p:xfrm>
          <a:off x="457200" y="1774825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345983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Typ papiera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Charakteristika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Spôsob použitia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Kartón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Nenatieraný</a:t>
                      </a:r>
                      <a:r>
                        <a:rPr lang="sk-SK" sz="2400" baseline="0" dirty="0" smtClean="0"/>
                        <a:t> kartón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Titulné strany a obálky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Papier na</a:t>
                      </a:r>
                      <a:r>
                        <a:rPr lang="sk-SK" sz="2400" baseline="0" dirty="0" smtClean="0"/>
                        <a:t> umeleckú tlač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Veľmi kvalitný</a:t>
                      </a:r>
                      <a:r>
                        <a:rPr lang="sk-SK" sz="2400" baseline="0" dirty="0" smtClean="0"/>
                        <a:t> (prídavok kaolínu, kriedy), vysoký jas a lesk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Farebná</a:t>
                      </a:r>
                      <a:r>
                        <a:rPr lang="sk-SK" sz="2400" baseline="0" dirty="0" smtClean="0"/>
                        <a:t> tlač, časopisy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Natieraný 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Vysoko lesklý povrch</a:t>
                      </a:r>
                      <a:r>
                        <a:rPr lang="sk-SK" sz="2400" baseline="0" dirty="0" smtClean="0"/>
                        <a:t> sa dosiahne ťahaním vlhkého papiera cez vyleštené horúce kovové bubny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Veľmi kvalitná</a:t>
                      </a:r>
                      <a:r>
                        <a:rPr lang="sk-SK" sz="2400" baseline="0" dirty="0" smtClean="0"/>
                        <a:t> farebná tlač</a:t>
                      </a:r>
                      <a:endParaRPr lang="sk-S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6519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Papier</a:t>
            </a:r>
            <a:endParaRPr lang="sk-SK" dirty="0"/>
          </a:p>
        </p:txBody>
      </p:sp>
      <p:graphicFrame>
        <p:nvGraphicFramePr>
          <p:cNvPr id="3" name="Zástupný symbol obsah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389049"/>
              </p:ext>
            </p:extLst>
          </p:nvPr>
        </p:nvGraphicFramePr>
        <p:xfrm>
          <a:off x="457200" y="1774825"/>
          <a:ext cx="8229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3459832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Typ papiera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Charakteristika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Spôsob použitia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Chrómový</a:t>
                      </a:r>
                      <a:r>
                        <a:rPr lang="sk-SK" sz="2400" baseline="0" dirty="0" smtClean="0"/>
                        <a:t> 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Na jednej strane </a:t>
                      </a:r>
                      <a:r>
                        <a:rPr lang="sk-SK" sz="2400" dirty="0" err="1" smtClean="0"/>
                        <a:t>vodoodolný</a:t>
                      </a:r>
                      <a:r>
                        <a:rPr lang="sk-SK" sz="2400" baseline="0" dirty="0" smtClean="0"/>
                        <a:t> poťah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Nálepky, obaly, obálky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Hrubý 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Hrubý biely papier na kreslenie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Na textúry do publikácií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Šedá strojová lepenka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Vyrába </a:t>
                      </a:r>
                      <a:r>
                        <a:rPr lang="sk-SK" sz="2400" smtClean="0"/>
                        <a:t>sa z odpadového</a:t>
                      </a:r>
                      <a:r>
                        <a:rPr lang="sk-SK" sz="2400" baseline="0" smtClean="0"/>
                        <a:t> </a:t>
                      </a:r>
                      <a:r>
                        <a:rPr lang="sk-SK" sz="2400" baseline="0" dirty="0" smtClean="0"/>
                        <a:t>papiera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Obalový materiál</a:t>
                      </a:r>
                      <a:endParaRPr lang="sk-S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400" dirty="0" err="1" smtClean="0"/>
                        <a:t>Aksamitový</a:t>
                      </a:r>
                      <a:r>
                        <a:rPr lang="sk-SK" sz="2400" dirty="0" smtClean="0"/>
                        <a:t> 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Zamatový</a:t>
                      </a:r>
                      <a:r>
                        <a:rPr lang="sk-SK" sz="2400" baseline="0" dirty="0" smtClean="0"/>
                        <a:t> povrch z prachu rastlinných vlákien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Dekoratívne</a:t>
                      </a:r>
                      <a:r>
                        <a:rPr lang="sk-SK" sz="2400" baseline="0" dirty="0" smtClean="0"/>
                        <a:t> obálky</a:t>
                      </a:r>
                      <a:endParaRPr lang="sk-SK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lačidlo akcie: Začiatok 5">
            <a:hlinkClick r:id="rId2" action="ppaction://hlinksldjump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054591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Časopis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tlačovina krátkodobejšieho charakteru,</a:t>
            </a:r>
          </a:p>
          <a:p>
            <a:r>
              <a:rPr lang="sk-SK" sz="3600" dirty="0" smtClean="0"/>
              <a:t>akademické žurnály majú dlhšiu životnosť ako bulvár, preto sa používa kvalitnejší papier,</a:t>
            </a:r>
          </a:p>
          <a:p>
            <a:r>
              <a:rPr lang="sk-SK" sz="3600" dirty="0" smtClean="0"/>
              <a:t>každý časopis si drží svoj vlastný formát,</a:t>
            </a:r>
          </a:p>
          <a:p>
            <a:r>
              <a:rPr lang="sk-SK" sz="3600" dirty="0" smtClean="0"/>
              <a:t>viac ako na formát sa hľadí na grafický </a:t>
            </a:r>
            <a:r>
              <a:rPr lang="sk-SK" sz="3600" dirty="0" err="1" smtClean="0"/>
              <a:t>design</a:t>
            </a:r>
            <a:r>
              <a:rPr lang="sk-SK" sz="3600" dirty="0" smtClean="0"/>
              <a:t> obsahu.</a:t>
            </a:r>
            <a:endParaRPr lang="sk-SK" sz="36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Časopis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vnútri časopisu sa môže použiť okienkový sklad – dvojnásobná stránka sa zloží v polovici do stredu publikácie – používa sa na veľkoformátové ilustrácie,</a:t>
            </a:r>
          </a:p>
          <a:p>
            <a:r>
              <a:rPr lang="sk-SK" sz="3600" dirty="0" err="1" smtClean="0"/>
              <a:t>rozkladačka</a:t>
            </a:r>
            <a:r>
              <a:rPr lang="sk-SK" sz="3600" dirty="0" smtClean="0"/>
              <a:t> – viacnásobný okienkový sklad</a:t>
            </a:r>
            <a:endParaRPr lang="sk-SK" sz="3600" dirty="0"/>
          </a:p>
        </p:txBody>
      </p:sp>
      <p:sp>
        <p:nvSpPr>
          <p:cNvPr id="4" name="Tlačidlo akcie: Začiatok 3">
            <a:hlinkClick r:id="rId2" action="ppaction://hlinksldjump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355977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Plagát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väčšinou na </a:t>
            </a:r>
            <a:r>
              <a:rPr lang="sk-SK" sz="3600" dirty="0" err="1" smtClean="0"/>
              <a:t>bilbordových</a:t>
            </a:r>
            <a:r>
              <a:rPr lang="sk-SK" sz="3600" dirty="0" smtClean="0"/>
              <a:t> plochách, autobusoch, budovách,</a:t>
            </a:r>
          </a:p>
          <a:p>
            <a:r>
              <a:rPr lang="sk-SK" sz="3600" dirty="0" smtClean="0"/>
              <a:t>musí zaujať v krátkom okamžiku,</a:t>
            </a:r>
          </a:p>
          <a:p>
            <a:r>
              <a:rPr lang="sk-SK" sz="3600" dirty="0" smtClean="0"/>
              <a:t>môže byť aj ručne vyrobený,</a:t>
            </a:r>
          </a:p>
          <a:p>
            <a:r>
              <a:rPr lang="sk-SK" sz="3600" dirty="0" smtClean="0"/>
              <a:t>môže sa poskladať a poslať poštou ako pozvánka,</a:t>
            </a:r>
          </a:p>
          <a:p>
            <a:r>
              <a:rPr lang="sk-SK" sz="3600" dirty="0" smtClean="0"/>
              <a:t>vlastnosti papiera a formáty určujú medzinárodné štandardy</a:t>
            </a:r>
          </a:p>
        </p:txBody>
      </p:sp>
      <p:sp>
        <p:nvSpPr>
          <p:cNvPr id="4" name="Tlačidlo akcie: Začiatok 3">
            <a:hlinkClick r:id="rId2" action="ppaction://hlinksldjump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03602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Formáty grafického </a:t>
            </a:r>
            <a:r>
              <a:rPr lang="sk-SK" dirty="0" err="1" smtClean="0"/>
              <a:t>designu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sldjump"/>
              </a:rPr>
              <a:t>Kniha</a:t>
            </a:r>
            <a:endParaRPr lang="sk-SK" dirty="0" smtClean="0"/>
          </a:p>
          <a:p>
            <a:r>
              <a:rPr lang="sk-SK" dirty="0" smtClean="0">
                <a:hlinkClick r:id="rId3" action="ppaction://hlinksldjump"/>
              </a:rPr>
              <a:t>Väzby</a:t>
            </a:r>
            <a:endParaRPr lang="sk-SK" dirty="0" smtClean="0"/>
          </a:p>
          <a:p>
            <a:r>
              <a:rPr lang="sk-SK" dirty="0" smtClean="0">
                <a:hlinkClick r:id="rId4" action="ppaction://hlinksldjump"/>
              </a:rPr>
              <a:t>Papier</a:t>
            </a:r>
            <a:endParaRPr lang="sk-SK" dirty="0" smtClean="0"/>
          </a:p>
          <a:p>
            <a:r>
              <a:rPr lang="sk-SK" dirty="0" smtClean="0">
                <a:hlinkClick r:id="rId5" action="ppaction://hlinksldjump"/>
              </a:rPr>
              <a:t>Časopis</a:t>
            </a:r>
            <a:endParaRPr lang="sk-SK" dirty="0" smtClean="0"/>
          </a:p>
          <a:p>
            <a:r>
              <a:rPr lang="sk-SK" dirty="0" smtClean="0">
                <a:hlinkClick r:id="rId6" action="ppaction://hlinksldjump"/>
              </a:rPr>
              <a:t>Plagát</a:t>
            </a:r>
            <a:endParaRPr lang="sk-SK" dirty="0" smtClean="0"/>
          </a:p>
          <a:p>
            <a:r>
              <a:rPr lang="sk-SK" dirty="0" smtClean="0">
                <a:hlinkClick r:id="rId7" action="ppaction://hlinksldjump"/>
              </a:rPr>
              <a:t>Skladačky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59008782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Skladanie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S</a:t>
            </a:r>
            <a:r>
              <a:rPr lang="sk-SK" sz="3600" dirty="0" smtClean="0"/>
              <a:t>kladanie sa používa, aby objekt prešiel naraz tlačovým strojom a neznižovala sa tak jeho kvalita.</a:t>
            </a:r>
          </a:p>
          <a:p>
            <a:pPr marL="118872" indent="0">
              <a:buNone/>
            </a:pPr>
            <a:endParaRPr lang="sk-SK" sz="3600" dirty="0" smtClean="0"/>
          </a:p>
        </p:txBody>
      </p:sp>
    </p:spTree>
    <p:extLst>
      <p:ext uri="{BB962C8B-B14F-4D97-AF65-F5344CB8AC3E}">
        <p14:creationId xmlns:p14="http://schemas.microsoft.com/office/powerpoint/2010/main" val="119629393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Spôsoby skladania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predný / zadný harmonikový sklad,</a:t>
            </a:r>
          </a:p>
          <a:p>
            <a:r>
              <a:rPr lang="sk-SK" sz="3600" dirty="0" smtClean="0"/>
              <a:t>nepravidelný paralelný sklad – leporelový,</a:t>
            </a:r>
          </a:p>
          <a:p>
            <a:r>
              <a:rPr lang="sk-SK" sz="3600" dirty="0" smtClean="0"/>
              <a:t>predný /zadný okienkový sklad,</a:t>
            </a:r>
          </a:p>
          <a:p>
            <a:r>
              <a:rPr lang="sk-SK" sz="3600" dirty="0" smtClean="0"/>
              <a:t>dvojitý </a:t>
            </a:r>
            <a:r>
              <a:rPr lang="sk-SK" sz="3600" smtClean="0"/>
              <a:t>okienkový sklad,</a:t>
            </a:r>
            <a:endParaRPr lang="sk-SK" sz="3600" dirty="0" smtClean="0"/>
          </a:p>
          <a:p>
            <a:r>
              <a:rPr lang="sk-SK" sz="3600" dirty="0" smtClean="0"/>
              <a:t>trojitý paralelný lom,</a:t>
            </a:r>
          </a:p>
          <a:p>
            <a:r>
              <a:rPr lang="sk-SK" sz="3600" dirty="0" smtClean="0"/>
              <a:t>vejár,</a:t>
            </a:r>
          </a:p>
          <a:p>
            <a:r>
              <a:rPr lang="sk-SK" sz="3600" dirty="0" smtClean="0"/>
              <a:t>kufrík,...</a:t>
            </a:r>
          </a:p>
          <a:p>
            <a:pPr marL="118872" indent="0">
              <a:buNone/>
            </a:pPr>
            <a:endParaRPr lang="sk-SK" sz="3600" dirty="0" smtClean="0"/>
          </a:p>
        </p:txBody>
      </p:sp>
      <p:sp>
        <p:nvSpPr>
          <p:cNvPr id="4" name="Tlačidlo akcie: Začiatok 3">
            <a:hlinkClick r:id="rId2" action="ppaction://hlinksldjump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318860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Gavin</a:t>
            </a:r>
            <a:r>
              <a:rPr lang="sk-SK" dirty="0" smtClean="0"/>
              <a:t> </a:t>
            </a:r>
            <a:r>
              <a:rPr lang="sk-SK" dirty="0" err="1" smtClean="0"/>
              <a:t>Ambrose</a:t>
            </a:r>
            <a:r>
              <a:rPr lang="sk-SK" dirty="0" smtClean="0"/>
              <a:t> / Paul </a:t>
            </a:r>
            <a:r>
              <a:rPr lang="sk-SK" dirty="0" err="1" smtClean="0"/>
              <a:t>Harris</a:t>
            </a:r>
            <a:r>
              <a:rPr lang="sk-SK" dirty="0" smtClean="0"/>
              <a:t>: Formát - G</a:t>
            </a:r>
            <a:r>
              <a:rPr lang="sk-SK" dirty="0" smtClean="0">
                <a:latin typeface="Calibri"/>
              </a:rPr>
              <a:t>rafický </a:t>
            </a:r>
            <a:r>
              <a:rPr lang="sk-SK" dirty="0" err="1" smtClean="0">
                <a:latin typeface="Calibri"/>
              </a:rPr>
              <a:t>design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948134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Kniha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Forma usporiadania a prezentácie rôznych informácií,</a:t>
            </a:r>
          </a:p>
          <a:p>
            <a:r>
              <a:rPr lang="sk-SK" dirty="0" smtClean="0"/>
              <a:t>je tvorená príbuznými témami,</a:t>
            </a:r>
          </a:p>
          <a:p>
            <a:r>
              <a:rPr lang="sk-SK" dirty="0"/>
              <a:t>u</a:t>
            </a:r>
            <a:r>
              <a:rPr lang="sk-SK" dirty="0" smtClean="0"/>
              <a:t>sporiadaná sekvenčne alebo inak.</a:t>
            </a:r>
          </a:p>
          <a:p>
            <a:r>
              <a:rPr lang="sk-SK" dirty="0" smtClean="0"/>
              <a:t>Formát knihy určuje:</a:t>
            </a:r>
          </a:p>
          <a:p>
            <a:pPr lvl="1"/>
            <a:r>
              <a:rPr lang="sk-SK" dirty="0" smtClean="0"/>
              <a:t>množstvo informácií,</a:t>
            </a:r>
          </a:p>
          <a:p>
            <a:pPr lvl="1"/>
            <a:r>
              <a:rPr lang="sk-SK" dirty="0" smtClean="0"/>
              <a:t>životnosť,</a:t>
            </a:r>
          </a:p>
          <a:p>
            <a:pPr lvl="1"/>
            <a:r>
              <a:rPr lang="sk-SK" dirty="0" smtClean="0"/>
              <a:t>cieľová skupina,</a:t>
            </a:r>
          </a:p>
          <a:p>
            <a:pPr lvl="1"/>
            <a:r>
              <a:rPr lang="sk-SK" dirty="0" smtClean="0"/>
              <a:t>cena.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Farebná kvalitná grafika – kvalitný papier, formát podľa rozlíšenia a použitia.</a:t>
            </a:r>
          </a:p>
          <a:p>
            <a:r>
              <a:rPr lang="sk-SK" dirty="0" smtClean="0"/>
              <a:t>Brožovaná väzba  - čo najnižšie výrobné náklady, menej kvalitný papier.</a:t>
            </a:r>
          </a:p>
          <a:p>
            <a:r>
              <a:rPr lang="sk-SK" dirty="0" smtClean="0"/>
              <a:t>Na začiatku – vybrať typ a veľkosť papiera.</a:t>
            </a:r>
          </a:p>
          <a:p>
            <a:r>
              <a:rPr lang="sk-SK" dirty="0" smtClean="0"/>
              <a:t>Harmoniková väzba – používa sa v propagačných materiáloch, môže byť aj kombinovaná s iným typom.</a:t>
            </a:r>
          </a:p>
          <a:p>
            <a:pPr lvl="1"/>
            <a:endParaRPr lang="sk-SK" dirty="0"/>
          </a:p>
        </p:txBody>
      </p:sp>
      <p:sp>
        <p:nvSpPr>
          <p:cNvPr id="4" name="Tlačidlo akcie: Začiatok 3">
            <a:hlinkClick r:id="rId2" action="ppaction://hlinksldjump" highlightClick="1"/>
          </p:cNvPr>
          <p:cNvSpPr/>
          <p:nvPr/>
        </p:nvSpPr>
        <p:spPr>
          <a:xfrm>
            <a:off x="8388424" y="6237312"/>
            <a:ext cx="755576" cy="6206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88434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Väzby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424936" cy="4709120"/>
          </a:xfrm>
        </p:spPr>
        <p:txBody>
          <a:bodyPr>
            <a:noAutofit/>
          </a:bodyPr>
          <a:lstStyle/>
          <a:p>
            <a:r>
              <a:rPr lang="sk-SK" sz="3200" dirty="0" smtClean="0"/>
              <a:t>Typ väzby sa vyberá s ohľadom na funkciu.</a:t>
            </a:r>
          </a:p>
          <a:p>
            <a:r>
              <a:rPr lang="sk-SK" sz="3200" dirty="0" smtClean="0"/>
              <a:t>Môže byť:</a:t>
            </a:r>
          </a:p>
          <a:p>
            <a:pPr lvl="1"/>
            <a:r>
              <a:rPr lang="sk-SK" dirty="0" smtClean="0"/>
              <a:t>lepená</a:t>
            </a:r>
          </a:p>
          <a:p>
            <a:pPr lvl="1"/>
            <a:r>
              <a:rPr lang="sk-SK" dirty="0" smtClean="0"/>
              <a:t>so skobou</a:t>
            </a:r>
          </a:p>
          <a:p>
            <a:pPr lvl="1"/>
            <a:r>
              <a:rPr lang="sk-SK" dirty="0" smtClean="0"/>
              <a:t>krúžková</a:t>
            </a:r>
          </a:p>
          <a:p>
            <a:pPr lvl="1"/>
            <a:r>
              <a:rPr lang="sk-SK" dirty="0" smtClean="0"/>
              <a:t>francúzska</a:t>
            </a:r>
          </a:p>
          <a:p>
            <a:pPr lvl="1"/>
            <a:r>
              <a:rPr lang="sk-SK" dirty="0" smtClean="0"/>
              <a:t>kanadská</a:t>
            </a:r>
          </a:p>
          <a:p>
            <a:pPr lvl="1"/>
            <a:r>
              <a:rPr lang="sk-SK" dirty="0" smtClean="0"/>
              <a:t>japonská</a:t>
            </a:r>
            <a:endParaRPr lang="sk-SK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19" y="0"/>
            <a:ext cx="5323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6430"/>
      </p:ext>
    </p:extLst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Lepená knižná väzba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506916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bežne sa používa u kníh s mäkkou väzbou,</a:t>
            </a:r>
          </a:p>
          <a:p>
            <a:r>
              <a:rPr lang="sk-SK" sz="3200" dirty="0" smtClean="0"/>
              <a:t>zložky sa spájajú pružným lepidlom,</a:t>
            </a:r>
          </a:p>
          <a:p>
            <a:r>
              <a:rPr lang="sk-SK" sz="3200" dirty="0" smtClean="0"/>
              <a:t>čelo bloku sa oreže rovno.</a:t>
            </a:r>
            <a:endParaRPr lang="sk-SK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Väzba so skobou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506916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používa sa u brožúr, programov, menších katalógov,</a:t>
            </a:r>
          </a:p>
          <a:p>
            <a:r>
              <a:rPr lang="sk-SK" sz="3200" dirty="0" smtClean="0"/>
              <a:t>zložky sú vložené do seba a spojené skobami,</a:t>
            </a:r>
          </a:p>
          <a:p>
            <a:r>
              <a:rPr lang="sk-SK" sz="3200" dirty="0" smtClean="0"/>
              <a:t>výhoda – drží otvorená.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96405395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Krúžková (drôtová) väzba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506916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chrbát tvorený drôtenými alebo plastovými hrebeňovými pásikmi,</a:t>
            </a:r>
          </a:p>
          <a:p>
            <a:r>
              <a:rPr lang="sk-SK" sz="3200" dirty="0" smtClean="0"/>
              <a:t>používa sa na správy, kancelárske dokumenty, manuály,...,</a:t>
            </a:r>
          </a:p>
          <a:p>
            <a:r>
              <a:rPr lang="sk-SK" sz="3200" dirty="0" smtClean="0"/>
              <a:t>hrubšia obálka zvyšuje životnosť.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2068639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1288</TotalTime>
  <Words>594</Words>
  <Application>Microsoft Office PowerPoint</Application>
  <PresentationFormat>Prezentácia na obrazovke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Modul</vt:lpstr>
      <vt:lpstr>Formáty grafického designu</vt:lpstr>
      <vt:lpstr>Formáty grafického designu</vt:lpstr>
      <vt:lpstr>Kniha</vt:lpstr>
      <vt:lpstr>Prezentácia programu PowerPoint</vt:lpstr>
      <vt:lpstr>Väzby</vt:lpstr>
      <vt:lpstr>Prezentácia programu PowerPoint</vt:lpstr>
      <vt:lpstr>Lepená knižná väzba</vt:lpstr>
      <vt:lpstr>Väzba so skobou</vt:lpstr>
      <vt:lpstr>Krúžková (drôtová) väzba</vt:lpstr>
      <vt:lpstr>Francúzska väzba</vt:lpstr>
      <vt:lpstr>Kanadská väzba</vt:lpstr>
      <vt:lpstr>Japonská väzba</vt:lpstr>
      <vt:lpstr>Papier</vt:lpstr>
      <vt:lpstr>Papier</vt:lpstr>
      <vt:lpstr>Papier</vt:lpstr>
      <vt:lpstr>Papier</vt:lpstr>
      <vt:lpstr>Časopis</vt:lpstr>
      <vt:lpstr>Časopis</vt:lpstr>
      <vt:lpstr>Plagát</vt:lpstr>
      <vt:lpstr>Skladanie</vt:lpstr>
      <vt:lpstr>Spôsoby skladania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Princípy designu 2</dc:title>
  <dc:creator>ucitel</dc:creator>
  <cp:lastModifiedBy>C29</cp:lastModifiedBy>
  <cp:revision>67</cp:revision>
  <dcterms:created xsi:type="dcterms:W3CDTF">2014-09-08T06:33:14Z</dcterms:created>
  <dcterms:modified xsi:type="dcterms:W3CDTF">2016-03-08T10:53:42Z</dcterms:modified>
</cp:coreProperties>
</file>